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3" r:id="rId10"/>
    <p:sldId id="264" r:id="rId11"/>
    <p:sldId id="265" r:id="rId12"/>
    <p:sldId id="267" r:id="rId13"/>
    <p:sldId id="268" r:id="rId14"/>
    <p:sldId id="269" r:id="rId15"/>
    <p:sldId id="270" r:id="rId16"/>
    <p:sldId id="284" r:id="rId17"/>
    <p:sldId id="275" r:id="rId18"/>
    <p:sldId id="276" r:id="rId19"/>
    <p:sldId id="278" r:id="rId20"/>
    <p:sldId id="277" r:id="rId21"/>
    <p:sldId id="279" r:id="rId22"/>
    <p:sldId id="285" r:id="rId23"/>
    <p:sldId id="281" r:id="rId24"/>
    <p:sldId id="280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9963E-0CD1-40D2-AA68-AF960DEA679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5689B-4370-4145-89FF-D79B8440D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98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b="0" i="0" u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78AEDD-0737-420F-B552-03FEA98FA57A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010CFA-32E3-4242-B9C3-00D1501587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i="0" u="none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cnx.org/content/m44287/latest/O%204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cnx.org/content/m44287/latest/O%204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cnx.org/content/m44287/latest/O%204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cnx.org/content/m44287/latest/O%204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cnx.org/content/m44287/latest/O%204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cnx.org/content/m44287/latest/O%204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www.angelo.edu/faculty/kboudrea/general/shapes/polar_electronegativity2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angelo.edu/faculty/kboudrea/general/shapes/polar_electronegativity2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angelo.edu/faculty/kboudrea/general/shapes/polar_electronegativity2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www.angelo.edu/faculty/kboudrea/general/shapes/polar_electronegativity2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www.angelo.edu/faculty/kboudrea/general/shapes/polar_electronegativity2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Notes on…</a:t>
            </a:r>
            <a:br>
              <a:rPr lang="en-US" dirty="0" smtClean="0"/>
            </a:br>
            <a:r>
              <a:rPr lang="en-US" dirty="0" smtClean="0"/>
              <a:t>Periodic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924800" cy="4191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elements are arranged on the periodic table in a very specific and awesome way…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Certain characteristics of atoms show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trends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within the groups (columns) and periods (rows).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These trends are observed as a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gradual increase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value of these characteristics.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#2 – Ionization Energy</a:t>
            </a:r>
            <a:endParaRPr lang="en-US" dirty="0"/>
          </a:p>
        </p:txBody>
      </p:sp>
      <p:pic>
        <p:nvPicPr>
          <p:cNvPr id="3074" name="irc_mi" descr="http://cnx.org/content/m44287/latest/O%204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81000" y="838199"/>
            <a:ext cx="8305800" cy="586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#2 – Ionization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higher the ionization energy for an atom, the </a:t>
            </a:r>
            <a:r>
              <a:rPr lang="en-US" dirty="0" smtClean="0">
                <a:solidFill>
                  <a:srgbClr val="FFFF00"/>
                </a:solidFill>
              </a:rPr>
              <a:t>harder</a:t>
            </a:r>
            <a:r>
              <a:rPr lang="en-US" dirty="0" smtClean="0"/>
              <a:t>  </a:t>
            </a:r>
            <a:r>
              <a:rPr lang="en-US" dirty="0"/>
              <a:t>it is to remove an electron from the atom.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lower the ionization energy for an atom, the </a:t>
            </a:r>
            <a:r>
              <a:rPr lang="en-US" dirty="0" smtClean="0">
                <a:solidFill>
                  <a:srgbClr val="FFFF00"/>
                </a:solidFill>
              </a:rPr>
              <a:t>easier </a:t>
            </a:r>
            <a:r>
              <a:rPr lang="en-US" dirty="0" smtClean="0"/>
              <a:t> </a:t>
            </a:r>
            <a:r>
              <a:rPr lang="en-US" dirty="0"/>
              <a:t>it is to remove an electron from that atom.</a:t>
            </a:r>
          </a:p>
          <a:p>
            <a:r>
              <a:rPr lang="en-US" dirty="0"/>
              <a:t> </a:t>
            </a:r>
          </a:p>
        </p:txBody>
      </p:sp>
      <p:pic>
        <p:nvPicPr>
          <p:cNvPr id="4098" name="irc_mi" descr="http://cnx.org/content/m44287/latest/O%204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181600" y="914400"/>
            <a:ext cx="377631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#2 – Ionization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4800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Going  Down a Group</a:t>
            </a:r>
          </a:p>
          <a:p>
            <a:r>
              <a:rPr lang="en-US" dirty="0" smtClean="0"/>
              <a:t>Why </a:t>
            </a:r>
            <a:r>
              <a:rPr lang="en-US" dirty="0"/>
              <a:t>is it easier to remove electrons from atoms further down a group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pic>
        <p:nvPicPr>
          <p:cNvPr id="4098" name="irc_mi" descr="http://cnx.org/content/m44287/latest/O%204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181600" y="914400"/>
            <a:ext cx="377631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#2 – Ionization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4800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Going  Down a Group</a:t>
            </a:r>
          </a:p>
          <a:p>
            <a:r>
              <a:rPr lang="en-US" dirty="0" smtClean="0"/>
              <a:t>Why </a:t>
            </a:r>
            <a:r>
              <a:rPr lang="en-US" dirty="0"/>
              <a:t>is it easier to remove electrons from atoms further down a group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The atoms are larger and electrons are farther from the nucleus. This makes the electrons easier to remove.</a:t>
            </a:r>
          </a:p>
          <a:p>
            <a:endParaRPr lang="en-US" dirty="0"/>
          </a:p>
        </p:txBody>
      </p:sp>
      <p:pic>
        <p:nvPicPr>
          <p:cNvPr id="4098" name="irc_mi" descr="http://cnx.org/content/m44287/latest/O%204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181600" y="914400"/>
            <a:ext cx="377631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#2 – Ionization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4800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Going  Down a Group</a:t>
            </a:r>
          </a:p>
          <a:p>
            <a:r>
              <a:rPr lang="en-US" dirty="0" smtClean="0"/>
              <a:t>Why </a:t>
            </a:r>
            <a:r>
              <a:rPr lang="en-US" dirty="0"/>
              <a:t>is it easier to remove electrons from atoms further down a group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The atoms are larger and electrons are farther from the nucleus. This makes the electrons easier to remove.</a:t>
            </a:r>
          </a:p>
          <a:p>
            <a:endParaRPr lang="en-US" dirty="0"/>
          </a:p>
          <a:p>
            <a:r>
              <a:rPr lang="en-US" sz="2400" u="sng" dirty="0" smtClean="0"/>
              <a:t>Going Across a Period</a:t>
            </a:r>
          </a:p>
          <a:p>
            <a:r>
              <a:rPr lang="en-US" dirty="0"/>
              <a:t>Why is it harder to remove electrons as you move left to right across a period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pic>
        <p:nvPicPr>
          <p:cNvPr id="4098" name="irc_mi" descr="http://cnx.org/content/m44287/latest/O%204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181600" y="914400"/>
            <a:ext cx="377631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#2 – Ionization Energy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4800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Going  Down a Group</a:t>
            </a:r>
          </a:p>
          <a:p>
            <a:r>
              <a:rPr lang="en-US" dirty="0" smtClean="0"/>
              <a:t>Why </a:t>
            </a:r>
            <a:r>
              <a:rPr lang="en-US" dirty="0"/>
              <a:t>is it easier to remove electrons from atoms further down a group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The atoms are larger and electrons are farther from the nucleus. This makes the electrons easier to remove.</a:t>
            </a:r>
          </a:p>
          <a:p>
            <a:endParaRPr lang="en-US" dirty="0"/>
          </a:p>
          <a:p>
            <a:r>
              <a:rPr lang="en-US" sz="2400" u="sng" dirty="0" smtClean="0"/>
              <a:t>Going Across a Period</a:t>
            </a:r>
          </a:p>
          <a:p>
            <a:r>
              <a:rPr lang="en-US" dirty="0"/>
              <a:t>Why is it harder to remove electrons as you move left to right across a period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The atoms are smaller moving right across the periodic table with electrons  closer to the nucleus. This makes the electrons harder to remove.</a:t>
            </a:r>
            <a:r>
              <a:rPr lang="en-US" dirty="0">
                <a:solidFill>
                  <a:srgbClr val="FFFF00"/>
                </a:solidFill>
              </a:rPr>
              <a:t> </a:t>
            </a:r>
          </a:p>
        </p:txBody>
      </p:sp>
      <p:pic>
        <p:nvPicPr>
          <p:cNvPr id="4098" name="irc_mi" descr="http://cnx.org/content/m44287/latest/O%204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181600" y="914400"/>
            <a:ext cx="377631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430" y="22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#2 – Ionization Energy</a:t>
            </a:r>
            <a:br>
              <a:rPr lang="en-US" dirty="0" smtClean="0"/>
            </a:br>
            <a:r>
              <a:rPr lang="en-US" sz="3100" dirty="0" smtClean="0"/>
              <a:t>*arrow points in direction of increase*</a:t>
            </a:r>
            <a:endParaRPr lang="en-US" sz="3100" dirty="0"/>
          </a:p>
        </p:txBody>
      </p:sp>
      <p:pic>
        <p:nvPicPr>
          <p:cNvPr id="1026" name="Picture 2" descr="Image result for periodic table outl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5"/>
          <a:stretch/>
        </p:blipFill>
        <p:spPr bwMode="auto">
          <a:xfrm>
            <a:off x="1447254" y="2590800"/>
            <a:ext cx="609600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1676400" y="2133600"/>
            <a:ext cx="5562600" cy="457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26303" y="2352675"/>
            <a:ext cx="685800" cy="3743325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26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5239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#3 – Electronegativity</a:t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An atoms ability to attract electrons</a:t>
            </a:r>
            <a:endParaRPr lang="en-US" sz="2700" dirty="0">
              <a:solidFill>
                <a:schemeClr val="tx1"/>
              </a:solidFill>
            </a:endParaRPr>
          </a:p>
        </p:txBody>
      </p:sp>
      <p:pic>
        <p:nvPicPr>
          <p:cNvPr id="7170" name="irc_mi" descr="http://www.angelo.edu/faculty/kboudrea/general/shapes/polar_electronegativity2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43155" y="1905000"/>
            <a:ext cx="845768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#3 – Electronegativity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581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Going Down a Group</a:t>
            </a:r>
            <a:endParaRPr lang="en-US" sz="2400" dirty="0"/>
          </a:p>
          <a:p>
            <a:r>
              <a:rPr lang="en-US" sz="2400" dirty="0"/>
              <a:t>What is the trend for electronegativity going down a group?</a:t>
            </a:r>
          </a:p>
          <a:p>
            <a:r>
              <a:rPr lang="en-US" sz="2400" dirty="0"/>
              <a:t> </a:t>
            </a:r>
            <a:endParaRPr lang="en-US" sz="2400" dirty="0" smtClean="0"/>
          </a:p>
        </p:txBody>
      </p:sp>
      <p:pic>
        <p:nvPicPr>
          <p:cNvPr id="7170" name="irc_mi" descr="http://www.angelo.edu/faculty/kboudrea/general/shapes/polar_electronegativity2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05000" y="838200"/>
            <a:ext cx="538216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#3 – Electronegativity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581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Going Down a Group</a:t>
            </a:r>
            <a:endParaRPr lang="en-US" sz="2400" dirty="0"/>
          </a:p>
          <a:p>
            <a:r>
              <a:rPr lang="en-US" sz="2400" dirty="0"/>
              <a:t>What is the trend for electronegativity going down a group?</a:t>
            </a:r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Electronegativity decreases moving down a group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7170" name="irc_mi" descr="http://www.angelo.edu/faculty/kboudrea/general/shapes/polar_electronegativity2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05000" y="838200"/>
            <a:ext cx="538216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Periodic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924800" cy="4648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trending of these characteristics is dependent on two properties of atoms: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highest energy level that contains electrons</a:t>
            </a:r>
          </a:p>
          <a:p>
            <a:pPr marL="971550" lvl="1" indent="-514350"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/>
              <a:t>each period adds another energy level around the nucleus</a:t>
            </a:r>
          </a:p>
          <a:p>
            <a:pPr marL="971550" lvl="1" indent="-514350" algn="l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What is an energy level?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number of protons and electrons in the atom</a:t>
            </a:r>
          </a:p>
          <a:p>
            <a:pPr marL="514350" indent="-514350"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= </a:t>
            </a:r>
            <a:r>
              <a:rPr lang="en-US" i="1" dirty="0" smtClean="0"/>
              <a:t>the more protons and electrons in the atom, the stronger the attractive force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#3 – Electronegativity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5814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Going </a:t>
            </a:r>
            <a:r>
              <a:rPr lang="en-US" sz="2400" u="sng" dirty="0"/>
              <a:t>Across a Period</a:t>
            </a:r>
            <a:endParaRPr lang="en-US" sz="2400" dirty="0"/>
          </a:p>
          <a:p>
            <a:r>
              <a:rPr lang="en-US" sz="2400" dirty="0"/>
              <a:t>What is the trend for electronegativity going right across a period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 </a:t>
            </a:r>
          </a:p>
        </p:txBody>
      </p:sp>
      <p:pic>
        <p:nvPicPr>
          <p:cNvPr id="7170" name="irc_mi" descr="http://www.angelo.edu/faculty/kboudrea/general/shapes/polar_electronegativity2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05000" y="838200"/>
            <a:ext cx="538216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#3 – Electronegativity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581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Going </a:t>
            </a:r>
            <a:r>
              <a:rPr lang="en-US" sz="2400" u="sng" dirty="0"/>
              <a:t>Across a Period</a:t>
            </a:r>
            <a:endParaRPr lang="en-US" sz="2400" dirty="0"/>
          </a:p>
          <a:p>
            <a:r>
              <a:rPr lang="en-US" sz="2400" dirty="0"/>
              <a:t>What is the trend for electronegativity going right across a period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FF00"/>
                </a:solidFill>
              </a:rPr>
              <a:t>Electronegativity increases moving right to left across a period.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/>
              <a:t> </a:t>
            </a:r>
          </a:p>
        </p:txBody>
      </p:sp>
      <p:pic>
        <p:nvPicPr>
          <p:cNvPr id="7170" name="irc_mi" descr="http://www.angelo.edu/faculty/kboudrea/general/shapes/polar_electronegativity2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05000" y="838200"/>
            <a:ext cx="538216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430" y="22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#3 – Electronegativity</a:t>
            </a:r>
            <a:br>
              <a:rPr lang="en-US" dirty="0" smtClean="0"/>
            </a:br>
            <a:r>
              <a:rPr lang="en-US" sz="3100" dirty="0" smtClean="0"/>
              <a:t>*arrow points in direction of increase*</a:t>
            </a:r>
            <a:endParaRPr lang="en-US" sz="3100" dirty="0"/>
          </a:p>
        </p:txBody>
      </p:sp>
      <p:pic>
        <p:nvPicPr>
          <p:cNvPr id="1026" name="Picture 2" descr="Image result for periodic table outl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5"/>
          <a:stretch/>
        </p:blipFill>
        <p:spPr bwMode="auto">
          <a:xfrm>
            <a:off x="1447254" y="2590800"/>
            <a:ext cx="609600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1676400" y="2133600"/>
            <a:ext cx="5562600" cy="457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26303" y="2352675"/>
            <a:ext cx="685800" cy="3743325"/>
          </a:xfrm>
          <a:prstGeom prst="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13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Let’s use what we’ve learned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7620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Take out your Periodic Table.</a:t>
            </a:r>
          </a:p>
          <a:p>
            <a:endParaRPr lang="en-US" sz="2400" dirty="0" smtClean="0"/>
          </a:p>
          <a:p>
            <a:r>
              <a:rPr lang="en-US" sz="2800" dirty="0" smtClean="0"/>
              <a:t>Answer the following questions:</a:t>
            </a:r>
          </a:p>
          <a:p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Which element has the largest atomic size?</a:t>
            </a:r>
          </a:p>
          <a:p>
            <a:pPr marL="457200" indent="-457200"/>
            <a:r>
              <a:rPr lang="en-US" sz="2800" dirty="0" smtClean="0"/>
              <a:t>			</a:t>
            </a:r>
            <a:r>
              <a:rPr lang="en-US" sz="2800" dirty="0" smtClean="0">
                <a:solidFill>
                  <a:srgbClr val="FFFF00"/>
                </a:solidFill>
              </a:rPr>
              <a:t>Li              Na              Be</a:t>
            </a:r>
            <a:endParaRPr lang="en-US" sz="2800" dirty="0" smtClean="0"/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/>
            <a:r>
              <a:rPr lang="en-US" sz="2800" dirty="0" smtClean="0"/>
              <a:t>2.	Which element has the lowest ionization energy?</a:t>
            </a:r>
          </a:p>
          <a:p>
            <a:pPr marL="457200" indent="-457200"/>
            <a:r>
              <a:rPr lang="en-US" sz="2800" dirty="0" smtClean="0">
                <a:solidFill>
                  <a:srgbClr val="FFFF00"/>
                </a:solidFill>
              </a:rPr>
              <a:t>			S               Se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Cl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 startAt="3"/>
            </a:pPr>
            <a:r>
              <a:rPr lang="en-US" sz="2800" dirty="0" smtClean="0"/>
              <a:t>Which element has the highest electronegativity?</a:t>
            </a:r>
          </a:p>
          <a:p>
            <a:pPr marL="457200" indent="-457200"/>
            <a:r>
              <a:rPr lang="en-US" sz="2800" dirty="0" smtClean="0"/>
              <a:t>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C               N               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00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Let’s use what we’ve learned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7620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Take out your Periodic Table.</a:t>
            </a:r>
          </a:p>
          <a:p>
            <a:endParaRPr lang="en-US" sz="2400" dirty="0" smtClean="0"/>
          </a:p>
          <a:p>
            <a:r>
              <a:rPr lang="en-US" sz="2800" dirty="0" smtClean="0"/>
              <a:t>Answer the following questions:</a:t>
            </a:r>
          </a:p>
          <a:p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Which element has the largest atomic size?</a:t>
            </a:r>
          </a:p>
          <a:p>
            <a:pPr marL="457200" indent="-457200"/>
            <a:r>
              <a:rPr lang="en-US" sz="2800" dirty="0" smtClean="0"/>
              <a:t>			</a:t>
            </a:r>
            <a:r>
              <a:rPr lang="en-US" sz="2800" dirty="0" smtClean="0">
                <a:solidFill>
                  <a:srgbClr val="FFFF00"/>
                </a:solidFill>
              </a:rPr>
              <a:t>Li              </a:t>
            </a:r>
            <a:r>
              <a:rPr lang="en-US" sz="2800" b="1" dirty="0" smtClean="0"/>
              <a:t>Na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            Be</a:t>
            </a:r>
            <a:endParaRPr lang="en-US" sz="2800" dirty="0" smtClean="0"/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/>
            <a:r>
              <a:rPr lang="en-US" sz="2800" dirty="0" smtClean="0"/>
              <a:t>2.	Which element has the lowest ionization energy?</a:t>
            </a:r>
          </a:p>
          <a:p>
            <a:pPr marL="457200" indent="-457200"/>
            <a:r>
              <a:rPr lang="en-US" sz="2800" dirty="0" smtClean="0">
                <a:solidFill>
                  <a:srgbClr val="FFFF00"/>
                </a:solidFill>
              </a:rPr>
              <a:t>			S               </a:t>
            </a:r>
            <a:r>
              <a:rPr lang="en-US" sz="2800" b="1" dirty="0" smtClean="0"/>
              <a:t>Se </a:t>
            </a:r>
            <a:r>
              <a:rPr lang="en-US" sz="2800" dirty="0" smtClean="0">
                <a:solidFill>
                  <a:srgbClr val="FFFF00"/>
                </a:solidFill>
              </a:rPr>
              <a:t>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Cl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 startAt="3"/>
            </a:pPr>
            <a:r>
              <a:rPr lang="en-US" sz="2800" dirty="0" smtClean="0"/>
              <a:t>Which element has the highest electronegativity?</a:t>
            </a:r>
          </a:p>
          <a:p>
            <a:pPr marL="457200" indent="-457200"/>
            <a:r>
              <a:rPr lang="en-US" sz="2800" dirty="0" smtClean="0"/>
              <a:t>                     </a:t>
            </a:r>
            <a:r>
              <a:rPr lang="en-US" sz="2800" dirty="0" smtClean="0">
                <a:solidFill>
                  <a:srgbClr val="FFFF00"/>
                </a:solidFill>
              </a:rPr>
              <a:t>C               </a:t>
            </a:r>
            <a:r>
              <a:rPr lang="en-US" sz="2800" b="1" dirty="0" smtClean="0"/>
              <a:t>N</a:t>
            </a:r>
            <a:r>
              <a:rPr lang="en-US" sz="2800" dirty="0" smtClean="0">
                <a:solidFill>
                  <a:srgbClr val="FFFF00"/>
                </a:solidFill>
              </a:rPr>
              <a:t>               Si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Periodic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924800" cy="464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There are 3 characteristics of atoms </a:t>
            </a:r>
          </a:p>
          <a:p>
            <a:pPr algn="ctr"/>
            <a:r>
              <a:rPr lang="en-US" dirty="0" smtClean="0"/>
              <a:t>that we will study trends for:</a:t>
            </a:r>
          </a:p>
          <a:p>
            <a:pPr algn="l"/>
            <a:r>
              <a:rPr lang="en-US" dirty="0" smtClean="0"/>
              <a:t> 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Atom Radius (size)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Ionization Energy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Electronegativity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#1 – Atomic Radius</a:t>
            </a:r>
            <a:endParaRPr lang="en-US" dirty="0"/>
          </a:p>
        </p:txBody>
      </p:sp>
      <p:pic>
        <p:nvPicPr>
          <p:cNvPr id="1026" name="Picture 2" descr="atomic radii 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848600" cy="521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#1 – Atomic Radius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4648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Going  Down a Group</a:t>
            </a:r>
            <a:endParaRPr lang="en-US" sz="2800" dirty="0" smtClean="0"/>
          </a:p>
          <a:p>
            <a:endParaRPr lang="en-US" u="sng" dirty="0"/>
          </a:p>
          <a:p>
            <a:r>
              <a:rPr lang="en-US" dirty="0" smtClean="0"/>
              <a:t>Why do atoms get bigger going down a group?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atomic radii 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14400"/>
            <a:ext cx="3668712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#1 – Atomic Radius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4648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Going  Down a Group</a:t>
            </a:r>
            <a:endParaRPr lang="en-US" sz="2800" dirty="0" smtClean="0"/>
          </a:p>
          <a:p>
            <a:endParaRPr lang="en-US" u="sng" dirty="0"/>
          </a:p>
          <a:p>
            <a:r>
              <a:rPr lang="en-US" dirty="0" smtClean="0"/>
              <a:t>Why do atoms get bigger going down a group?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Each period down adds another energy level around the nucleus, increasing the size of the atom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atomic radii 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14400"/>
            <a:ext cx="3668712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#1 – Atomic Radius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464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Going  Down a Group</a:t>
            </a:r>
            <a:endParaRPr lang="en-US" sz="2800" dirty="0" smtClean="0"/>
          </a:p>
          <a:p>
            <a:endParaRPr lang="en-US" u="sng" dirty="0"/>
          </a:p>
          <a:p>
            <a:r>
              <a:rPr lang="en-US" dirty="0" smtClean="0"/>
              <a:t>Why do atoms get bigger going down a group?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Each period down adds another energy level around the nucleus, increasing the size of the atom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u="sng" dirty="0" smtClean="0"/>
              <a:t>Going Across a Period</a:t>
            </a:r>
            <a:endParaRPr lang="en-US" sz="2800" dirty="0" smtClean="0"/>
          </a:p>
          <a:p>
            <a:endParaRPr lang="en-US" sz="2800" u="sng" dirty="0"/>
          </a:p>
          <a:p>
            <a:r>
              <a:rPr lang="en-US" dirty="0" smtClean="0"/>
              <a:t>Why do atoms get smaller  going left to right across a period?</a:t>
            </a:r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atomic radii 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14400"/>
            <a:ext cx="3668712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 #1 – Atomic Radius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4648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Going  Down a Group</a:t>
            </a:r>
            <a:endParaRPr lang="en-US" sz="2800" dirty="0" smtClean="0"/>
          </a:p>
          <a:p>
            <a:endParaRPr lang="en-US" u="sng" dirty="0"/>
          </a:p>
          <a:p>
            <a:r>
              <a:rPr lang="en-US" dirty="0" smtClean="0"/>
              <a:t>Why do atoms get bigger going down a group?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Each period down adds another energy level around the nucleus, increasing the size of the atom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u="sng" dirty="0" smtClean="0"/>
              <a:t>Going Across a Period</a:t>
            </a:r>
            <a:endParaRPr lang="en-US" sz="2800" dirty="0" smtClean="0"/>
          </a:p>
          <a:p>
            <a:endParaRPr lang="en-US" sz="2800" u="sng" dirty="0"/>
          </a:p>
          <a:p>
            <a:r>
              <a:rPr lang="en-US" dirty="0" smtClean="0"/>
              <a:t>Why do atoms get smaller  going left to right across a period?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FF00"/>
                </a:solidFill>
              </a:rPr>
              <a:t>The number of protons increases moving across a period, increasing the attraction between the nucleus and the electrons.  This attraction shrinks the atom.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atomic radii 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14400"/>
            <a:ext cx="3668712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430" y="228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Trend #1 – Atomic Radius</a:t>
            </a:r>
            <a:br>
              <a:rPr lang="en-US" dirty="0" smtClean="0"/>
            </a:br>
            <a:r>
              <a:rPr lang="en-US" sz="3100" dirty="0" smtClean="0"/>
              <a:t>*arrow points in direction of increase*</a:t>
            </a:r>
            <a:endParaRPr lang="en-US" sz="3100" dirty="0"/>
          </a:p>
        </p:txBody>
      </p:sp>
      <p:pic>
        <p:nvPicPr>
          <p:cNvPr id="1026" name="Picture 2" descr="Image result for periodic table outl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5"/>
          <a:stretch/>
        </p:blipFill>
        <p:spPr bwMode="auto">
          <a:xfrm>
            <a:off x="1447254" y="2590800"/>
            <a:ext cx="6096000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1524000" y="2209800"/>
            <a:ext cx="5791200" cy="3048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838200" y="2590800"/>
            <a:ext cx="533400" cy="3124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681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Notes on… Periodic Trend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 Periodic Trend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 Periodic Trends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Trend #1 – Atomic Radiu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Trend #1 – Atomic Radius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Trend #1 – Atomic Radius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Trend #1 – Atomic Radius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Trend #1 – Atomic Radius&amp;quot;&quot;/&gt;&lt;property id=&quot;20307&quot; value=&quot;263&quot;/&gt;&lt;/object&gt;&lt;object type=&quot;3&quot; unique_id=&quot;10011&quot;&gt;&lt;property id=&quot;20148&quot; value=&quot;5&quot;/&gt;&lt;property id=&quot;20300&quot; value=&quot;Slide 10 - &amp;quot;Trend #2 – Ionization Energy&amp;quot;&quot;/&gt;&lt;property id=&quot;20307&quot; value=&quot;264&quot;/&gt;&lt;/object&gt;&lt;object type=&quot;3&quot; unique_id=&quot;10012&quot;&gt;&lt;property id=&quot;20148&quot; value=&quot;5&quot;/&gt;&lt;property id=&quot;20300&quot; value=&quot;Slide 11 - &amp;quot;Trend #2 – Ionization Energy&amp;quot;&quot;/&gt;&lt;property id=&quot;20307&quot; value=&quot;265&quot;/&gt;&lt;/object&gt;&lt;object type=&quot;3&quot; unique_id=&quot;10013&quot;&gt;&lt;property id=&quot;20148&quot; value=&quot;5&quot;/&gt;&lt;property id=&quot;20300&quot; value=&quot;Slide 12 - &amp;quot;Trend #2 – Ionization Energy&amp;quot;&quot;/&gt;&lt;property id=&quot;20307&quot; value=&quot;267&quot;/&gt;&lt;/object&gt;&lt;object type=&quot;3&quot; unique_id=&quot;10014&quot;&gt;&lt;property id=&quot;20148&quot; value=&quot;5&quot;/&gt;&lt;property id=&quot;20300&quot; value=&quot;Slide 13 - &amp;quot;Trend #2 – Ionization Energy&amp;quot;&quot;/&gt;&lt;property id=&quot;20307&quot; value=&quot;268&quot;/&gt;&lt;/object&gt;&lt;object type=&quot;3&quot; unique_id=&quot;10015&quot;&gt;&lt;property id=&quot;20148&quot; value=&quot;5&quot;/&gt;&lt;property id=&quot;20300&quot; value=&quot;Slide 14 - &amp;quot;Trend #2 – Ionization Energy&amp;quot;&quot;/&gt;&lt;property id=&quot;20307&quot; value=&quot;269&quot;/&gt;&lt;/object&gt;&lt;object type=&quot;3&quot; unique_id=&quot;10016&quot;&gt;&lt;property id=&quot;20148&quot; value=&quot;5&quot;/&gt;&lt;property id=&quot;20300&quot; value=&quot;Slide 15 - &amp;quot;Trend #2 – Ionization Energy&amp;quot;&quot;/&gt;&lt;property id=&quot;20307&quot; value=&quot;270&quot;/&gt;&lt;/object&gt;&lt;object type=&quot;3&quot; unique_id=&quot;10021&quot;&gt;&lt;property id=&quot;20148&quot; value=&quot;5&quot;/&gt;&lt;property id=&quot;20300&quot; value=&quot;Slide 17 - &amp;quot;Trend #3 – Electronegativity An atoms ability to attract electrons&amp;quot;&quot;/&gt;&lt;property id=&quot;20307&quot; value=&quot;275&quot;/&gt;&lt;/object&gt;&lt;object type=&quot;3&quot; unique_id=&quot;10022&quot;&gt;&lt;property id=&quot;20148&quot; value=&quot;5&quot;/&gt;&lt;property id=&quot;20300&quot; value=&quot;Slide 18 - &amp;quot;Trend #3 – Electronegativity&amp;quot;&quot;/&gt;&lt;property id=&quot;20307&quot; value=&quot;276&quot;/&gt;&lt;/object&gt;&lt;object type=&quot;3&quot; unique_id=&quot;10023&quot;&gt;&lt;property id=&quot;20148&quot; value=&quot;5&quot;/&gt;&lt;property id=&quot;20300&quot; value=&quot;Slide 19 - &amp;quot;Trend #3 – Electronegativity&amp;quot;&quot;/&gt;&lt;property id=&quot;20307&quot; value=&quot;278&quot;/&gt;&lt;/object&gt;&lt;object type=&quot;3&quot; unique_id=&quot;10024&quot;&gt;&lt;property id=&quot;20148&quot; value=&quot;5&quot;/&gt;&lt;property id=&quot;20300&quot; value=&quot;Slide 20 - &amp;quot;Trend #3 – Electronegativity&amp;quot;&quot;/&gt;&lt;property id=&quot;20307&quot; value=&quot;277&quot;/&gt;&lt;/object&gt;&lt;object type=&quot;3&quot; unique_id=&quot;10025&quot;&gt;&lt;property id=&quot;20148&quot; value=&quot;5&quot;/&gt;&lt;property id=&quot;20300&quot; value=&quot;Slide 21 - &amp;quot;Trend #3 – Electronegativity&amp;quot;&quot;/&gt;&lt;property id=&quot;20307&quot; value=&quot;279&quot;/&gt;&lt;/object&gt;&lt;object type=&quot;3&quot; unique_id=&quot;10026&quot;&gt;&lt;property id=&quot;20148&quot; value=&quot;5&quot;/&gt;&lt;property id=&quot;20300&quot; value=&quot;Slide 24 - &amp;quot;Let’s use what we’ve learned&amp;quot;&quot;/&gt;&lt;property id=&quot;20307&quot; value=&quot;280&quot;/&gt;&lt;/object&gt;&lt;object type=&quot;3&quot; unique_id=&quot;10261&quot;&gt;&lt;property id=&quot;20148&quot; value=&quot;5&quot;/&gt;&lt;property id=&quot;20300&quot; value=&quot;Slide 23 - &amp;quot;Let’s use what we’ve learned&amp;quot;&quot;/&gt;&lt;property id=&quot;20307&quot; value=&quot;281&quot;/&gt;&lt;/object&gt;&lt;object type=&quot;3&quot; unique_id=&quot;10493&quot;&gt;&lt;property id=&quot;20148&quot; value=&quot;5&quot;/&gt;&lt;property id=&quot;20300&quot; value=&quot;Slide 9 - &amp;quot;Trend #1 – Atomic Radius *arrow points in direction of increase*&amp;quot;&quot;/&gt;&lt;property id=&quot;20307&quot; value=&quot;283&quot;/&gt;&lt;/object&gt;&lt;object type=&quot;3&quot; unique_id=&quot;10494&quot;&gt;&lt;property id=&quot;20148&quot; value=&quot;5&quot;/&gt;&lt;property id=&quot;20300&quot; value=&quot;Slide 16 - &amp;quot;Trend #2 – Ionization Energy *arrow points in direction of increase*&amp;quot;&quot;/&gt;&lt;property id=&quot;20307&quot; value=&quot;284&quot;/&gt;&lt;/object&gt;&lt;object type=&quot;3&quot; unique_id=&quot;10495&quot;&gt;&lt;property id=&quot;20148&quot; value=&quot;5&quot;/&gt;&lt;property id=&quot;20300&quot; value=&quot;Slide 22 - &amp;quot;Trend #3 – Electronegativity *arrow points in direction of increase*&amp;quot;&quot;/&gt;&lt;property id=&quot;20307&quot; value=&quot;285&quot;/&gt;&lt;/object&gt;&lt;/object&gt;&lt;object type=&quot;8&quot; unique_id=&quot;10052&quot;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891</TotalTime>
  <Words>727</Words>
  <Application>Microsoft Office PowerPoint</Application>
  <PresentationFormat>On-screen Show (4:3)</PresentationFormat>
  <Paragraphs>136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Constantia</vt:lpstr>
      <vt:lpstr>Times New Roman</vt:lpstr>
      <vt:lpstr>Wingdings 2</vt:lpstr>
      <vt:lpstr>Flow</vt:lpstr>
      <vt:lpstr>Notes on… Periodic Trends</vt:lpstr>
      <vt:lpstr> Periodic Trends</vt:lpstr>
      <vt:lpstr> Periodic Trends</vt:lpstr>
      <vt:lpstr>Trend #1 – Atomic Radius</vt:lpstr>
      <vt:lpstr>Trend #1 – Atomic Radius</vt:lpstr>
      <vt:lpstr>Trend #1 – Atomic Radius</vt:lpstr>
      <vt:lpstr>Trend #1 – Atomic Radius</vt:lpstr>
      <vt:lpstr>Trend #1 – Atomic Radius</vt:lpstr>
      <vt:lpstr>Trend #1 – Atomic Radius *arrow points in direction of increase*</vt:lpstr>
      <vt:lpstr>Trend #2 – Ionization Energy</vt:lpstr>
      <vt:lpstr>Trend #2 – Ionization Energy</vt:lpstr>
      <vt:lpstr>Trend #2 – Ionization Energy</vt:lpstr>
      <vt:lpstr>Trend #2 – Ionization Energy</vt:lpstr>
      <vt:lpstr>Trend #2 – Ionization Energy</vt:lpstr>
      <vt:lpstr>Trend #2 – Ionization Energy</vt:lpstr>
      <vt:lpstr>Trend #2 – Ionization Energy *arrow points in direction of increase*</vt:lpstr>
      <vt:lpstr>Trend #3 – Electronegativity An atoms ability to attract electrons</vt:lpstr>
      <vt:lpstr>Trend #3 – Electronegativity</vt:lpstr>
      <vt:lpstr>Trend #3 – Electronegativity</vt:lpstr>
      <vt:lpstr>Trend #3 – Electronegativity</vt:lpstr>
      <vt:lpstr>Trend #3 – Electronegativity</vt:lpstr>
      <vt:lpstr>Trend #3 – Electronegativity *arrow points in direction of increase*</vt:lpstr>
      <vt:lpstr>Let’s use what we’ve learned</vt:lpstr>
      <vt:lpstr>Let’s use what we’ve learned</vt:lpstr>
    </vt:vector>
  </TitlesOfParts>
  <Company>DSISD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Notes Periodic Trends</dc:title>
  <dc:creator>matt.simpson</dc:creator>
  <cp:lastModifiedBy>teacher</cp:lastModifiedBy>
  <cp:revision>21</cp:revision>
  <dcterms:created xsi:type="dcterms:W3CDTF">2013-11-06T18:01:43Z</dcterms:created>
  <dcterms:modified xsi:type="dcterms:W3CDTF">2017-02-27T23:32:37Z</dcterms:modified>
</cp:coreProperties>
</file>